
<file path=[Content_Types].xml><?xml version="1.0" encoding="utf-8"?>
<Types xmlns="http://schemas.openxmlformats.org/package/2006/content-types">
  <Default Extension="crdownload" ContentType="image/pn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7" r:id="rId9"/>
    <p:sldId id="268" r:id="rId10"/>
    <p:sldId id="269" r:id="rId11"/>
    <p:sldId id="270" r:id="rId12"/>
    <p:sldId id="263" r:id="rId13"/>
    <p:sldId id="271" r:id="rId14"/>
    <p:sldId id="272" r:id="rId15"/>
    <p:sldId id="264" r:id="rId16"/>
    <p:sldId id="273" r:id="rId17"/>
    <p:sldId id="274" r:id="rId18"/>
    <p:sldId id="275" r:id="rId19"/>
    <p:sldId id="276" r:id="rId20"/>
    <p:sldId id="277" r:id="rId21"/>
    <p:sldId id="278" r:id="rId22"/>
    <p:sldId id="265" r:id="rId23"/>
    <p:sldId id="26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5" d="100"/>
          <a:sy n="85" d="100"/>
        </p:scale>
        <p:origin x="59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crdownload>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1243184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3232494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40304526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3623301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826052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3160887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2889390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2519782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20880098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58383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697BC5-F79D-405F-A588-58D0A07D09AF}" type="datetimeFigureOut">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C15AB6-F3D3-4939-9F59-F91C9B2624A8}" type="slidenum">
              <a:rPr lang="en-US" smtClean="0"/>
              <a:t>‹#›</a:t>
            </a:fld>
            <a:endParaRPr lang="en-US" dirty="0"/>
          </a:p>
        </p:txBody>
      </p:sp>
    </p:spTree>
    <p:extLst>
      <p:ext uri="{BB962C8B-B14F-4D97-AF65-F5344CB8AC3E}">
        <p14:creationId xmlns:p14="http://schemas.microsoft.com/office/powerpoint/2010/main" val="834540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697BC5-F79D-405F-A588-58D0A07D09AF}" type="datetimeFigureOut">
              <a:rPr lang="en-US" smtClean="0"/>
              <a:t>5/7/2024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C15AB6-F3D3-4939-9F59-F91C9B2624A8}" type="slidenum">
              <a:rPr lang="en-US" smtClean="0"/>
              <a:t>‹#›</a:t>
            </a:fld>
            <a:endParaRPr lang="en-US" dirty="0"/>
          </a:p>
        </p:txBody>
      </p:sp>
    </p:spTree>
    <p:extLst>
      <p:ext uri="{BB962C8B-B14F-4D97-AF65-F5344CB8AC3E}">
        <p14:creationId xmlns:p14="http://schemas.microsoft.com/office/powerpoint/2010/main" val="4033661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react-bootstrap.netlify.app/"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7.xml"/><Relationship Id="rId6" Type="http://schemas.openxmlformats.org/officeDocument/2006/relationships/hyperlink" Target="https://nodejs.org/en" TargetMode="External"/><Relationship Id="rId5" Type="http://schemas.openxmlformats.org/officeDocument/2006/relationships/hyperlink" Target="https://www.mongodb.com/" TargetMode="External"/><Relationship Id="rId4" Type="http://schemas.openxmlformats.org/officeDocument/2006/relationships/hyperlink" Target="https://www.npmjs.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crdownload"/><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69701" y="2498502"/>
            <a:ext cx="10856891" cy="4493538"/>
          </a:xfrm>
          <a:prstGeom prst="rect">
            <a:avLst/>
          </a:prstGeom>
          <a:noFill/>
        </p:spPr>
        <p:txBody>
          <a:bodyPr wrap="square" rtlCol="0">
            <a:spAutoFit/>
          </a:bodyPr>
          <a:lstStyle/>
          <a:p>
            <a:endParaRPr lang="en-US" dirty="0"/>
          </a:p>
          <a:p>
            <a:pPr algn="ctr"/>
            <a:r>
              <a:rPr lang="en-US" sz="3200" b="1" dirty="0">
                <a:latin typeface="Times New Roman" panose="02020603050405020304" pitchFamily="18" charset="0"/>
                <a:cs typeface="Times New Roman" panose="02020603050405020304" pitchFamily="18" charset="0"/>
              </a:rPr>
              <a:t>The Safety Of Women’s (FemmeFortress)</a:t>
            </a:r>
          </a:p>
          <a:p>
            <a:pPr algn="ctr"/>
            <a:endParaRPr lang="en-US" sz="3200" b="1" dirty="0">
              <a:latin typeface="Times New Roman" panose="02020603050405020304" pitchFamily="18" charset="0"/>
              <a:cs typeface="Times New Roman" panose="02020603050405020304" pitchFamily="18" charset="0"/>
            </a:endParaRPr>
          </a:p>
          <a:p>
            <a:pPr algn="just">
              <a:lnSpc>
                <a:spcPct val="150000"/>
              </a:lnSpc>
            </a:pPr>
            <a:r>
              <a:rPr lang="en-US" sz="2400" dirty="0">
                <a:latin typeface="Book Antiqua" panose="02040602050305030304" pitchFamily="18" charset="0"/>
              </a:rPr>
              <a:t>Meet FemmeFortress: an innovative initiative crafted using MERN Stack Technology, dedicated to ensuring the safety of women. With distinct modules for administrators and users, FemmeFortress offers efficient and reliable security solutions. Join us as we redefine safety protocols and empower women worldwide.</a:t>
            </a:r>
            <a:endParaRPr lang="en-US" sz="2400" dirty="0">
              <a:latin typeface="Book Antiqua" panose="02040602050305030304" pitchFamily="18" charset="0"/>
              <a:cs typeface="Times New Roman" panose="02020603050405020304" pitchFamily="18" charset="0"/>
            </a:endParaRPr>
          </a:p>
          <a:p>
            <a:pPr algn="just"/>
            <a:endParaRPr lang="en-US" sz="2400" dirty="0">
              <a:latin typeface="Book Antiqua" panose="02040602050305030304" pitchFamily="18"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2900" y="128789"/>
            <a:ext cx="4971245" cy="2369713"/>
          </a:xfrm>
          <a:prstGeom prst="rect">
            <a:avLst/>
          </a:prstGeom>
        </p:spPr>
      </p:pic>
    </p:spTree>
    <p:extLst>
      <p:ext uri="{BB962C8B-B14F-4D97-AF65-F5344CB8AC3E}">
        <p14:creationId xmlns:p14="http://schemas.microsoft.com/office/powerpoint/2010/main" val="15664769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02276" y="412124"/>
            <a:ext cx="3142445"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Component Diagram:</a:t>
            </a: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0" y="1468193"/>
            <a:ext cx="12192000" cy="4095480"/>
          </a:xfrm>
          <a:prstGeom prst="rect">
            <a:avLst/>
          </a:prstGeom>
        </p:spPr>
      </p:pic>
    </p:spTree>
    <p:extLst>
      <p:ext uri="{BB962C8B-B14F-4D97-AF65-F5344CB8AC3E}">
        <p14:creationId xmlns:p14="http://schemas.microsoft.com/office/powerpoint/2010/main" val="1980051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0761" y="450761"/>
            <a:ext cx="3142445"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Deployment Diagram:</a:t>
            </a: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3400022" y="347730"/>
            <a:ext cx="8281115" cy="6194738"/>
          </a:xfrm>
          <a:prstGeom prst="rect">
            <a:avLst/>
          </a:prstGeom>
        </p:spPr>
      </p:pic>
    </p:spTree>
    <p:extLst>
      <p:ext uri="{BB962C8B-B14F-4D97-AF65-F5344CB8AC3E}">
        <p14:creationId xmlns:p14="http://schemas.microsoft.com/office/powerpoint/2010/main" val="3091732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53792" y="399245"/>
            <a:ext cx="3567447"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Database Designs</a:t>
            </a:r>
          </a:p>
        </p:txBody>
      </p:sp>
      <p:graphicFrame>
        <p:nvGraphicFramePr>
          <p:cNvPr id="4" name="Table 3"/>
          <p:cNvGraphicFramePr>
            <a:graphicFrameLocks noGrp="1"/>
          </p:cNvGraphicFramePr>
          <p:nvPr>
            <p:extLst>
              <p:ext uri="{D42A27DB-BD31-4B8C-83A1-F6EECF244321}">
                <p14:modId xmlns:p14="http://schemas.microsoft.com/office/powerpoint/2010/main" val="1545619123"/>
              </p:ext>
            </p:extLst>
          </p:nvPr>
        </p:nvGraphicFramePr>
        <p:xfrm>
          <a:off x="903219" y="2480668"/>
          <a:ext cx="4815001" cy="2869017"/>
        </p:xfrm>
        <a:graphic>
          <a:graphicData uri="http://schemas.openxmlformats.org/drawingml/2006/table">
            <a:tbl>
              <a:tblPr firstRow="1" firstCol="1" bandRow="1">
                <a:tableStyleId>{69012ECD-51FC-41F1-AA8D-1B2483CD663E}</a:tableStyleId>
              </a:tblPr>
              <a:tblGrid>
                <a:gridCol w="2483871">
                  <a:extLst>
                    <a:ext uri="{9D8B030D-6E8A-4147-A177-3AD203B41FA5}">
                      <a16:colId xmlns:a16="http://schemas.microsoft.com/office/drawing/2014/main" val="20000"/>
                    </a:ext>
                  </a:extLst>
                </a:gridCol>
                <a:gridCol w="2331130">
                  <a:extLst>
                    <a:ext uri="{9D8B030D-6E8A-4147-A177-3AD203B41FA5}">
                      <a16:colId xmlns:a16="http://schemas.microsoft.com/office/drawing/2014/main" val="20001"/>
                    </a:ext>
                  </a:extLst>
                </a:gridCol>
              </a:tblGrid>
              <a:tr h="478021">
                <a:tc>
                  <a:txBody>
                    <a:bodyPr/>
                    <a:lstStyle/>
                    <a:p>
                      <a:pPr marL="0" marR="0" algn="ctr">
                        <a:lnSpc>
                          <a:spcPct val="107000"/>
                        </a:lnSpc>
                        <a:spcBef>
                          <a:spcPts val="0"/>
                        </a:spcBef>
                        <a:spcAft>
                          <a:spcPts val="0"/>
                        </a:spcAft>
                      </a:pPr>
                      <a:r>
                        <a:rPr lang="en-US" sz="1400" dirty="0">
                          <a:effectLst/>
                        </a:rPr>
                        <a:t>Field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Data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478021">
                <a:tc>
                  <a:txBody>
                    <a:bodyPr/>
                    <a:lstStyle/>
                    <a:p>
                      <a:pPr marL="0" marR="0" algn="ctr">
                        <a:lnSpc>
                          <a:spcPct val="107000"/>
                        </a:lnSpc>
                        <a:spcBef>
                          <a:spcPts val="0"/>
                        </a:spcBef>
                        <a:spcAft>
                          <a:spcPts val="0"/>
                        </a:spcAft>
                      </a:pPr>
                      <a:r>
                        <a:rPr lang="en-US" sz="1400" dirty="0">
                          <a:effectLst/>
                        </a:rPr>
                        <a:t>Name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478021">
                <a:tc>
                  <a:txBody>
                    <a:bodyPr/>
                    <a:lstStyle/>
                    <a:p>
                      <a:pPr marL="0" marR="0" algn="ctr">
                        <a:lnSpc>
                          <a:spcPct val="107000"/>
                        </a:lnSpc>
                        <a:spcBef>
                          <a:spcPts val="0"/>
                        </a:spcBef>
                        <a:spcAft>
                          <a:spcPts val="0"/>
                        </a:spcAft>
                      </a:pPr>
                      <a:r>
                        <a:rPr lang="en-US" sz="1400" dirty="0">
                          <a:effectLst/>
                        </a:rPr>
                        <a:t>Email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501166">
                <a:tc>
                  <a:txBody>
                    <a:bodyPr/>
                    <a:lstStyle/>
                    <a:p>
                      <a:pPr marL="0" marR="0" algn="ctr">
                        <a:lnSpc>
                          <a:spcPct val="107000"/>
                        </a:lnSpc>
                        <a:spcBef>
                          <a:spcPts val="0"/>
                        </a:spcBef>
                        <a:spcAft>
                          <a:spcPts val="0"/>
                        </a:spcAft>
                      </a:pPr>
                      <a:r>
                        <a:rPr lang="en-US" sz="1400" dirty="0">
                          <a:effectLst/>
                        </a:rPr>
                        <a:t>MentorName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478021">
                <a:tc>
                  <a:txBody>
                    <a:bodyPr/>
                    <a:lstStyle/>
                    <a:p>
                      <a:pPr marL="0" marR="0" algn="ctr">
                        <a:lnSpc>
                          <a:spcPct val="107000"/>
                        </a:lnSpc>
                        <a:spcBef>
                          <a:spcPts val="0"/>
                        </a:spcBef>
                        <a:spcAft>
                          <a:spcPts val="0"/>
                        </a:spcAft>
                      </a:pPr>
                      <a:r>
                        <a:rPr lang="en-US" sz="1400" dirty="0">
                          <a:effectLst/>
                        </a:rPr>
                        <a:t>Department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455767">
                <a:tc>
                  <a:txBody>
                    <a:bodyPr/>
                    <a:lstStyle/>
                    <a:p>
                      <a:pPr marL="0" marR="0" algn="ctr">
                        <a:lnSpc>
                          <a:spcPct val="107000"/>
                        </a:lnSpc>
                        <a:spcBef>
                          <a:spcPts val="0"/>
                        </a:spcBef>
                        <a:spcAft>
                          <a:spcPts val="0"/>
                        </a:spcAft>
                      </a:pPr>
                      <a:r>
                        <a:rPr lang="en-US" sz="1400" dirty="0">
                          <a:effectLst/>
                        </a:rPr>
                        <a:t>Password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bl>
          </a:graphicData>
        </a:graphic>
      </p:graphicFrame>
      <p:sp>
        <p:nvSpPr>
          <p:cNvPr id="5" name="TextBox 4"/>
          <p:cNvSpPr txBox="1"/>
          <p:nvPr/>
        </p:nvSpPr>
        <p:spPr>
          <a:xfrm>
            <a:off x="746975" y="1635617"/>
            <a:ext cx="4662152" cy="369332"/>
          </a:xfrm>
          <a:prstGeom prst="rect">
            <a:avLst/>
          </a:prstGeom>
          <a:noFill/>
        </p:spPr>
        <p:txBody>
          <a:bodyPr wrap="square" rtlCol="0">
            <a:spAutoFit/>
          </a:bodyPr>
          <a:lstStyle/>
          <a:p>
            <a:r>
              <a:rPr lang="en-US" dirty="0"/>
              <a:t>Collection Name : signupdetails</a:t>
            </a:r>
          </a:p>
        </p:txBody>
      </p:sp>
      <p:sp>
        <p:nvSpPr>
          <p:cNvPr id="6" name="TextBox 5"/>
          <p:cNvSpPr txBox="1"/>
          <p:nvPr/>
        </p:nvSpPr>
        <p:spPr>
          <a:xfrm>
            <a:off x="6465194" y="1635617"/>
            <a:ext cx="4610637" cy="369332"/>
          </a:xfrm>
          <a:prstGeom prst="rect">
            <a:avLst/>
          </a:prstGeom>
          <a:noFill/>
        </p:spPr>
        <p:txBody>
          <a:bodyPr wrap="square" rtlCol="0">
            <a:spAutoFit/>
          </a:bodyPr>
          <a:lstStyle/>
          <a:p>
            <a:r>
              <a:rPr lang="en-US" dirty="0"/>
              <a:t>Collection Name : logindetails</a:t>
            </a:r>
          </a:p>
        </p:txBody>
      </p:sp>
      <p:graphicFrame>
        <p:nvGraphicFramePr>
          <p:cNvPr id="7" name="Table 6"/>
          <p:cNvGraphicFramePr>
            <a:graphicFrameLocks noGrp="1"/>
          </p:cNvGraphicFramePr>
          <p:nvPr>
            <p:extLst>
              <p:ext uri="{D42A27DB-BD31-4B8C-83A1-F6EECF244321}">
                <p14:modId xmlns:p14="http://schemas.microsoft.com/office/powerpoint/2010/main" val="1338699788"/>
              </p:ext>
            </p:extLst>
          </p:nvPr>
        </p:nvGraphicFramePr>
        <p:xfrm>
          <a:off x="6323499" y="2507226"/>
          <a:ext cx="4340207" cy="1523862"/>
        </p:xfrm>
        <a:graphic>
          <a:graphicData uri="http://schemas.openxmlformats.org/drawingml/2006/table">
            <a:tbl>
              <a:tblPr firstRow="1" firstCol="1" bandRow="1">
                <a:tableStyleId>{69012ECD-51FC-41F1-AA8D-1B2483CD663E}</a:tableStyleId>
              </a:tblPr>
              <a:tblGrid>
                <a:gridCol w="2223494">
                  <a:extLst>
                    <a:ext uri="{9D8B030D-6E8A-4147-A177-3AD203B41FA5}">
                      <a16:colId xmlns:a16="http://schemas.microsoft.com/office/drawing/2014/main" val="20000"/>
                    </a:ext>
                  </a:extLst>
                </a:gridCol>
                <a:gridCol w="2116713">
                  <a:extLst>
                    <a:ext uri="{9D8B030D-6E8A-4147-A177-3AD203B41FA5}">
                      <a16:colId xmlns:a16="http://schemas.microsoft.com/office/drawing/2014/main" val="20001"/>
                    </a:ext>
                  </a:extLst>
                </a:gridCol>
              </a:tblGrid>
              <a:tr h="507954">
                <a:tc>
                  <a:txBody>
                    <a:bodyPr/>
                    <a:lstStyle/>
                    <a:p>
                      <a:pPr marL="0" marR="0" algn="ctr">
                        <a:lnSpc>
                          <a:spcPct val="107000"/>
                        </a:lnSpc>
                        <a:spcBef>
                          <a:spcPts val="0"/>
                        </a:spcBef>
                        <a:spcAft>
                          <a:spcPts val="0"/>
                        </a:spcAft>
                      </a:pPr>
                      <a:r>
                        <a:rPr lang="en-US" sz="1400" dirty="0">
                          <a:effectLst/>
                        </a:rPr>
                        <a:t>Field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Data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507954">
                <a:tc>
                  <a:txBody>
                    <a:bodyPr/>
                    <a:lstStyle/>
                    <a:p>
                      <a:pPr marL="0" marR="0" algn="ctr">
                        <a:lnSpc>
                          <a:spcPct val="107000"/>
                        </a:lnSpc>
                        <a:spcBef>
                          <a:spcPts val="0"/>
                        </a:spcBef>
                        <a:spcAft>
                          <a:spcPts val="0"/>
                        </a:spcAft>
                      </a:pPr>
                      <a:r>
                        <a:rPr lang="en-US" sz="1400" dirty="0">
                          <a:effectLst/>
                        </a:rPr>
                        <a:t>email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507954">
                <a:tc>
                  <a:txBody>
                    <a:bodyPr/>
                    <a:lstStyle/>
                    <a:p>
                      <a:pPr marL="0" marR="0" algn="ctr">
                        <a:lnSpc>
                          <a:spcPct val="107000"/>
                        </a:lnSpc>
                        <a:spcBef>
                          <a:spcPts val="0"/>
                        </a:spcBef>
                        <a:spcAft>
                          <a:spcPts val="0"/>
                        </a:spcAft>
                      </a:pPr>
                      <a:r>
                        <a:rPr lang="en-US" sz="1400" dirty="0">
                          <a:effectLst/>
                        </a:rPr>
                        <a:t>password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536401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11368" y="1064791"/>
            <a:ext cx="4597758" cy="369332"/>
          </a:xfrm>
          <a:prstGeom prst="rect">
            <a:avLst/>
          </a:prstGeom>
          <a:noFill/>
        </p:spPr>
        <p:txBody>
          <a:bodyPr wrap="square" rtlCol="0">
            <a:spAutoFit/>
          </a:bodyPr>
          <a:lstStyle/>
          <a:p>
            <a:r>
              <a:rPr lang="en-US" dirty="0"/>
              <a:t>Collection Name : contactdetails</a:t>
            </a:r>
          </a:p>
        </p:txBody>
      </p:sp>
      <p:graphicFrame>
        <p:nvGraphicFramePr>
          <p:cNvPr id="3" name="Table 2"/>
          <p:cNvGraphicFramePr>
            <a:graphicFrameLocks noGrp="1"/>
          </p:cNvGraphicFramePr>
          <p:nvPr>
            <p:extLst>
              <p:ext uri="{D42A27DB-BD31-4B8C-83A1-F6EECF244321}">
                <p14:modId xmlns:p14="http://schemas.microsoft.com/office/powerpoint/2010/main" val="271428618"/>
              </p:ext>
            </p:extLst>
          </p:nvPr>
        </p:nvGraphicFramePr>
        <p:xfrm>
          <a:off x="906591" y="2064061"/>
          <a:ext cx="4463899" cy="2095816"/>
        </p:xfrm>
        <a:graphic>
          <a:graphicData uri="http://schemas.openxmlformats.org/drawingml/2006/table">
            <a:tbl>
              <a:tblPr firstRow="1" firstCol="1" bandRow="1">
                <a:tableStyleId>{69012ECD-51FC-41F1-AA8D-1B2483CD663E}</a:tableStyleId>
              </a:tblPr>
              <a:tblGrid>
                <a:gridCol w="2268412">
                  <a:extLst>
                    <a:ext uri="{9D8B030D-6E8A-4147-A177-3AD203B41FA5}">
                      <a16:colId xmlns:a16="http://schemas.microsoft.com/office/drawing/2014/main" val="20000"/>
                    </a:ext>
                  </a:extLst>
                </a:gridCol>
                <a:gridCol w="2195487">
                  <a:extLst>
                    <a:ext uri="{9D8B030D-6E8A-4147-A177-3AD203B41FA5}">
                      <a16:colId xmlns:a16="http://schemas.microsoft.com/office/drawing/2014/main" val="20001"/>
                    </a:ext>
                  </a:extLst>
                </a:gridCol>
              </a:tblGrid>
              <a:tr h="523954">
                <a:tc>
                  <a:txBody>
                    <a:bodyPr/>
                    <a:lstStyle/>
                    <a:p>
                      <a:pPr marL="0" marR="0" algn="ctr">
                        <a:lnSpc>
                          <a:spcPct val="107000"/>
                        </a:lnSpc>
                        <a:spcBef>
                          <a:spcPts val="0"/>
                        </a:spcBef>
                        <a:spcAft>
                          <a:spcPts val="0"/>
                        </a:spcAft>
                      </a:pPr>
                      <a:r>
                        <a:rPr lang="en-US" sz="1400" dirty="0">
                          <a:effectLst/>
                        </a:rPr>
                        <a:t>Field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Data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523954">
                <a:tc>
                  <a:txBody>
                    <a:bodyPr/>
                    <a:lstStyle/>
                    <a:p>
                      <a:pPr marL="0" marR="0" algn="ctr">
                        <a:lnSpc>
                          <a:spcPct val="107000"/>
                        </a:lnSpc>
                        <a:spcBef>
                          <a:spcPts val="0"/>
                        </a:spcBef>
                        <a:spcAft>
                          <a:spcPts val="0"/>
                        </a:spcAft>
                      </a:pPr>
                      <a:r>
                        <a:rPr lang="en-US" sz="1400" dirty="0">
                          <a:effectLst/>
                        </a:rPr>
                        <a:t>Name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523954">
                <a:tc>
                  <a:txBody>
                    <a:bodyPr/>
                    <a:lstStyle/>
                    <a:p>
                      <a:pPr marL="0" marR="0" algn="ctr">
                        <a:lnSpc>
                          <a:spcPct val="107000"/>
                        </a:lnSpc>
                        <a:spcBef>
                          <a:spcPts val="0"/>
                        </a:spcBef>
                        <a:spcAft>
                          <a:spcPts val="0"/>
                        </a:spcAft>
                      </a:pPr>
                      <a:r>
                        <a:rPr lang="en-US" sz="1400" dirty="0">
                          <a:effectLst/>
                        </a:rPr>
                        <a:t>Email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523954">
                <a:tc>
                  <a:txBody>
                    <a:bodyPr/>
                    <a:lstStyle/>
                    <a:p>
                      <a:pPr marL="0" marR="0" algn="ctr">
                        <a:lnSpc>
                          <a:spcPct val="107000"/>
                        </a:lnSpc>
                        <a:spcBef>
                          <a:spcPts val="0"/>
                        </a:spcBef>
                        <a:spcAft>
                          <a:spcPts val="0"/>
                        </a:spcAft>
                      </a:pPr>
                      <a:r>
                        <a:rPr lang="en-US" sz="1400" dirty="0">
                          <a:effectLst/>
                        </a:rPr>
                        <a:t>Message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bl>
          </a:graphicData>
        </a:graphic>
      </p:graphicFrame>
      <p:sp>
        <p:nvSpPr>
          <p:cNvPr id="4" name="TextBox 3"/>
          <p:cNvSpPr txBox="1"/>
          <p:nvPr/>
        </p:nvSpPr>
        <p:spPr>
          <a:xfrm>
            <a:off x="6181860" y="1064791"/>
            <a:ext cx="4945487" cy="369332"/>
          </a:xfrm>
          <a:prstGeom prst="rect">
            <a:avLst/>
          </a:prstGeom>
          <a:noFill/>
        </p:spPr>
        <p:txBody>
          <a:bodyPr wrap="square" rtlCol="0">
            <a:spAutoFit/>
          </a:bodyPr>
          <a:lstStyle/>
          <a:p>
            <a:r>
              <a:rPr lang="en-US" dirty="0"/>
              <a:t>Collection Name : complaintdetails</a:t>
            </a:r>
          </a:p>
        </p:txBody>
      </p:sp>
      <p:graphicFrame>
        <p:nvGraphicFramePr>
          <p:cNvPr id="5" name="Table 4"/>
          <p:cNvGraphicFramePr>
            <a:graphicFrameLocks noGrp="1"/>
          </p:cNvGraphicFramePr>
          <p:nvPr>
            <p:extLst>
              <p:ext uri="{D42A27DB-BD31-4B8C-83A1-F6EECF244321}">
                <p14:modId xmlns:p14="http://schemas.microsoft.com/office/powerpoint/2010/main" val="452072131"/>
              </p:ext>
            </p:extLst>
          </p:nvPr>
        </p:nvGraphicFramePr>
        <p:xfrm>
          <a:off x="6194738" y="2027194"/>
          <a:ext cx="4700789" cy="2725110"/>
        </p:xfrm>
        <a:graphic>
          <a:graphicData uri="http://schemas.openxmlformats.org/drawingml/2006/table">
            <a:tbl>
              <a:tblPr firstRow="1" firstCol="1" bandRow="1">
                <a:tableStyleId>{69012ECD-51FC-41F1-AA8D-1B2483CD663E}</a:tableStyleId>
              </a:tblPr>
              <a:tblGrid>
                <a:gridCol w="2370596">
                  <a:extLst>
                    <a:ext uri="{9D8B030D-6E8A-4147-A177-3AD203B41FA5}">
                      <a16:colId xmlns:a16="http://schemas.microsoft.com/office/drawing/2014/main" val="20000"/>
                    </a:ext>
                  </a:extLst>
                </a:gridCol>
                <a:gridCol w="2330193">
                  <a:extLst>
                    <a:ext uri="{9D8B030D-6E8A-4147-A177-3AD203B41FA5}">
                      <a16:colId xmlns:a16="http://schemas.microsoft.com/office/drawing/2014/main" val="20001"/>
                    </a:ext>
                  </a:extLst>
                </a:gridCol>
              </a:tblGrid>
              <a:tr h="548368">
                <a:tc>
                  <a:txBody>
                    <a:bodyPr/>
                    <a:lstStyle/>
                    <a:p>
                      <a:pPr marL="0" marR="0" algn="ctr">
                        <a:lnSpc>
                          <a:spcPct val="150000"/>
                        </a:lnSpc>
                        <a:spcBef>
                          <a:spcPts val="0"/>
                        </a:spcBef>
                        <a:spcAft>
                          <a:spcPts val="0"/>
                        </a:spcAft>
                      </a:pPr>
                      <a:r>
                        <a:rPr lang="en-US" sz="1400" dirty="0">
                          <a:effectLst/>
                        </a:rPr>
                        <a:t>Field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Data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548368">
                <a:tc>
                  <a:txBody>
                    <a:bodyPr/>
                    <a:lstStyle/>
                    <a:p>
                      <a:pPr marL="0" marR="0" algn="ctr">
                        <a:lnSpc>
                          <a:spcPct val="150000"/>
                        </a:lnSpc>
                        <a:spcBef>
                          <a:spcPts val="0"/>
                        </a:spcBef>
                        <a:spcAft>
                          <a:spcPts val="0"/>
                        </a:spcAft>
                      </a:pPr>
                      <a:r>
                        <a:rPr lang="en-US" sz="1400" dirty="0">
                          <a:effectLst/>
                        </a:rPr>
                        <a:t>FullName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548368">
                <a:tc>
                  <a:txBody>
                    <a:bodyPr/>
                    <a:lstStyle/>
                    <a:p>
                      <a:pPr marL="0" marR="0" algn="ctr">
                        <a:lnSpc>
                          <a:spcPct val="150000"/>
                        </a:lnSpc>
                        <a:spcBef>
                          <a:spcPts val="0"/>
                        </a:spcBef>
                        <a:spcAft>
                          <a:spcPts val="0"/>
                        </a:spcAft>
                      </a:pPr>
                      <a:r>
                        <a:rPr lang="en-US" sz="1400" dirty="0">
                          <a:effectLst/>
                        </a:rPr>
                        <a:t>Email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531638">
                <a:tc>
                  <a:txBody>
                    <a:bodyPr/>
                    <a:lstStyle/>
                    <a:p>
                      <a:pPr marL="0" marR="0" algn="ctr">
                        <a:lnSpc>
                          <a:spcPct val="150000"/>
                        </a:lnSpc>
                        <a:spcBef>
                          <a:spcPts val="0"/>
                        </a:spcBef>
                        <a:spcAft>
                          <a:spcPts val="0"/>
                        </a:spcAft>
                      </a:pPr>
                      <a:r>
                        <a:rPr lang="en-US" sz="1400" dirty="0">
                          <a:effectLst/>
                        </a:rPr>
                        <a:t>MobileNumber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Number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548368">
                <a:tc>
                  <a:txBody>
                    <a:bodyPr/>
                    <a:lstStyle/>
                    <a:p>
                      <a:pPr marL="0" marR="0" algn="ctr">
                        <a:lnSpc>
                          <a:spcPct val="150000"/>
                        </a:lnSpc>
                        <a:spcBef>
                          <a:spcPts val="0"/>
                        </a:spcBef>
                        <a:spcAft>
                          <a:spcPts val="0"/>
                        </a:spcAft>
                      </a:pPr>
                      <a:r>
                        <a:rPr lang="en-US" sz="1400" dirty="0">
                          <a:effectLst/>
                        </a:rPr>
                        <a:t>Complaint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6784566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4552" y="811368"/>
            <a:ext cx="4275786" cy="369332"/>
          </a:xfrm>
          <a:prstGeom prst="rect">
            <a:avLst/>
          </a:prstGeom>
          <a:noFill/>
        </p:spPr>
        <p:txBody>
          <a:bodyPr wrap="square" rtlCol="0">
            <a:spAutoFit/>
          </a:bodyPr>
          <a:lstStyle/>
          <a:p>
            <a:r>
              <a:rPr lang="en-US" dirty="0"/>
              <a:t>Collection Name: dashsignupdetails</a:t>
            </a:r>
          </a:p>
        </p:txBody>
      </p:sp>
      <p:graphicFrame>
        <p:nvGraphicFramePr>
          <p:cNvPr id="3" name="Table 2"/>
          <p:cNvGraphicFramePr>
            <a:graphicFrameLocks noGrp="1"/>
          </p:cNvGraphicFramePr>
          <p:nvPr>
            <p:extLst>
              <p:ext uri="{D42A27DB-BD31-4B8C-83A1-F6EECF244321}">
                <p14:modId xmlns:p14="http://schemas.microsoft.com/office/powerpoint/2010/main" val="4290948474"/>
              </p:ext>
            </p:extLst>
          </p:nvPr>
        </p:nvGraphicFramePr>
        <p:xfrm>
          <a:off x="1165712" y="1782000"/>
          <a:ext cx="4745691" cy="2686970"/>
        </p:xfrm>
        <a:graphic>
          <a:graphicData uri="http://schemas.openxmlformats.org/drawingml/2006/table">
            <a:tbl>
              <a:tblPr firstRow="1" firstCol="1" bandRow="1">
                <a:tableStyleId>{69012ECD-51FC-41F1-AA8D-1B2483CD663E}</a:tableStyleId>
              </a:tblPr>
              <a:tblGrid>
                <a:gridCol w="2347141">
                  <a:extLst>
                    <a:ext uri="{9D8B030D-6E8A-4147-A177-3AD203B41FA5}">
                      <a16:colId xmlns:a16="http://schemas.microsoft.com/office/drawing/2014/main" val="20000"/>
                    </a:ext>
                  </a:extLst>
                </a:gridCol>
                <a:gridCol w="2398550">
                  <a:extLst>
                    <a:ext uri="{9D8B030D-6E8A-4147-A177-3AD203B41FA5}">
                      <a16:colId xmlns:a16="http://schemas.microsoft.com/office/drawing/2014/main" val="20001"/>
                    </a:ext>
                  </a:extLst>
                </a:gridCol>
              </a:tblGrid>
              <a:tr h="540552">
                <a:tc>
                  <a:txBody>
                    <a:bodyPr/>
                    <a:lstStyle/>
                    <a:p>
                      <a:pPr marL="0" marR="0" algn="ctr">
                        <a:lnSpc>
                          <a:spcPct val="150000"/>
                        </a:lnSpc>
                        <a:spcBef>
                          <a:spcPts val="0"/>
                        </a:spcBef>
                        <a:spcAft>
                          <a:spcPts val="0"/>
                        </a:spcAft>
                      </a:pPr>
                      <a:r>
                        <a:rPr lang="en-US" sz="1400" dirty="0">
                          <a:effectLst/>
                        </a:rPr>
                        <a:t>Field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Data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540552">
                <a:tc>
                  <a:txBody>
                    <a:bodyPr/>
                    <a:lstStyle/>
                    <a:p>
                      <a:pPr marL="0" marR="0" algn="ctr">
                        <a:lnSpc>
                          <a:spcPct val="150000"/>
                        </a:lnSpc>
                        <a:spcBef>
                          <a:spcPts val="0"/>
                        </a:spcBef>
                        <a:spcAft>
                          <a:spcPts val="0"/>
                        </a:spcAft>
                      </a:pPr>
                      <a:r>
                        <a:rPr lang="en-US" sz="1400" dirty="0">
                          <a:effectLst/>
                        </a:rPr>
                        <a:t>FirstName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540552">
                <a:tc>
                  <a:txBody>
                    <a:bodyPr/>
                    <a:lstStyle/>
                    <a:p>
                      <a:pPr marL="0" marR="0" algn="ctr">
                        <a:lnSpc>
                          <a:spcPct val="150000"/>
                        </a:lnSpc>
                        <a:spcBef>
                          <a:spcPts val="0"/>
                        </a:spcBef>
                        <a:spcAft>
                          <a:spcPts val="0"/>
                        </a:spcAft>
                      </a:pPr>
                      <a:r>
                        <a:rPr lang="en-US" sz="1400" dirty="0">
                          <a:effectLst/>
                        </a:rPr>
                        <a:t>LastName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524762">
                <a:tc>
                  <a:txBody>
                    <a:bodyPr/>
                    <a:lstStyle/>
                    <a:p>
                      <a:pPr marL="0" marR="0" algn="ctr">
                        <a:lnSpc>
                          <a:spcPct val="150000"/>
                        </a:lnSpc>
                        <a:spcBef>
                          <a:spcPts val="0"/>
                        </a:spcBef>
                        <a:spcAft>
                          <a:spcPts val="0"/>
                        </a:spcAft>
                      </a:pPr>
                      <a:r>
                        <a:rPr lang="en-US" sz="1400" dirty="0">
                          <a:effectLst/>
                        </a:rPr>
                        <a:t>Email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540552">
                <a:tc>
                  <a:txBody>
                    <a:bodyPr/>
                    <a:lstStyle/>
                    <a:p>
                      <a:pPr marL="0" marR="0" algn="ctr">
                        <a:lnSpc>
                          <a:spcPct val="150000"/>
                        </a:lnSpc>
                        <a:spcBef>
                          <a:spcPts val="0"/>
                        </a:spcBef>
                        <a:spcAft>
                          <a:spcPts val="0"/>
                        </a:spcAft>
                      </a:pPr>
                      <a:r>
                        <a:rPr lang="en-US" sz="1400" dirty="0">
                          <a:effectLst/>
                        </a:rPr>
                        <a:t>Password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bl>
          </a:graphicData>
        </a:graphic>
      </p:graphicFrame>
      <p:sp>
        <p:nvSpPr>
          <p:cNvPr id="4" name="TextBox 3"/>
          <p:cNvSpPr txBox="1"/>
          <p:nvPr/>
        </p:nvSpPr>
        <p:spPr>
          <a:xfrm>
            <a:off x="6568224" y="811368"/>
            <a:ext cx="4340181" cy="369332"/>
          </a:xfrm>
          <a:prstGeom prst="rect">
            <a:avLst/>
          </a:prstGeom>
          <a:noFill/>
        </p:spPr>
        <p:txBody>
          <a:bodyPr wrap="square" rtlCol="0">
            <a:spAutoFit/>
          </a:bodyPr>
          <a:lstStyle/>
          <a:p>
            <a:r>
              <a:rPr lang="en-US" dirty="0"/>
              <a:t>Collection Name: dashlogindetails</a:t>
            </a:r>
          </a:p>
        </p:txBody>
      </p:sp>
      <p:graphicFrame>
        <p:nvGraphicFramePr>
          <p:cNvPr id="5" name="Table 4"/>
          <p:cNvGraphicFramePr>
            <a:graphicFrameLocks noGrp="1"/>
          </p:cNvGraphicFramePr>
          <p:nvPr>
            <p:extLst>
              <p:ext uri="{D42A27DB-BD31-4B8C-83A1-F6EECF244321}">
                <p14:modId xmlns:p14="http://schemas.microsoft.com/office/powerpoint/2010/main" val="3307426556"/>
              </p:ext>
            </p:extLst>
          </p:nvPr>
        </p:nvGraphicFramePr>
        <p:xfrm>
          <a:off x="6667768" y="1766514"/>
          <a:ext cx="4240637" cy="1878208"/>
        </p:xfrm>
        <a:graphic>
          <a:graphicData uri="http://schemas.openxmlformats.org/drawingml/2006/table">
            <a:tbl>
              <a:tblPr firstRow="1" firstCol="1" bandRow="1">
                <a:tableStyleId>{69012ECD-51FC-41F1-AA8D-1B2483CD663E}</a:tableStyleId>
              </a:tblPr>
              <a:tblGrid>
                <a:gridCol w="2093135">
                  <a:extLst>
                    <a:ext uri="{9D8B030D-6E8A-4147-A177-3AD203B41FA5}">
                      <a16:colId xmlns:a16="http://schemas.microsoft.com/office/drawing/2014/main" val="20000"/>
                    </a:ext>
                  </a:extLst>
                </a:gridCol>
                <a:gridCol w="2147502">
                  <a:extLst>
                    <a:ext uri="{9D8B030D-6E8A-4147-A177-3AD203B41FA5}">
                      <a16:colId xmlns:a16="http://schemas.microsoft.com/office/drawing/2014/main" val="20001"/>
                    </a:ext>
                  </a:extLst>
                </a:gridCol>
              </a:tblGrid>
              <a:tr h="561804">
                <a:tc>
                  <a:txBody>
                    <a:bodyPr/>
                    <a:lstStyle/>
                    <a:p>
                      <a:pPr marL="0" marR="0" algn="ctr">
                        <a:lnSpc>
                          <a:spcPct val="150000"/>
                        </a:lnSpc>
                        <a:spcBef>
                          <a:spcPts val="0"/>
                        </a:spcBef>
                        <a:spcAft>
                          <a:spcPts val="0"/>
                        </a:spcAft>
                      </a:pPr>
                      <a:r>
                        <a:rPr lang="en-US" sz="1400" dirty="0">
                          <a:effectLst/>
                        </a:rPr>
                        <a:t>Field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Data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658202">
                <a:tc>
                  <a:txBody>
                    <a:bodyPr/>
                    <a:lstStyle/>
                    <a:p>
                      <a:pPr marL="0" marR="0" algn="ctr">
                        <a:lnSpc>
                          <a:spcPct val="150000"/>
                        </a:lnSpc>
                        <a:spcBef>
                          <a:spcPts val="0"/>
                        </a:spcBef>
                        <a:spcAft>
                          <a:spcPts val="0"/>
                        </a:spcAft>
                      </a:pPr>
                      <a:r>
                        <a:rPr lang="en-US" sz="1400" dirty="0">
                          <a:effectLst/>
                        </a:rPr>
                        <a:t>Email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658202">
                <a:tc>
                  <a:txBody>
                    <a:bodyPr/>
                    <a:lstStyle/>
                    <a:p>
                      <a:pPr marL="0" marR="0" algn="ctr">
                        <a:lnSpc>
                          <a:spcPct val="150000"/>
                        </a:lnSpc>
                        <a:spcBef>
                          <a:spcPts val="0"/>
                        </a:spcBef>
                        <a:spcAft>
                          <a:spcPts val="0"/>
                        </a:spcAft>
                      </a:pPr>
                      <a:r>
                        <a:rPr lang="en-US" sz="1400" dirty="0">
                          <a:effectLst/>
                        </a:rPr>
                        <a:t>Password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0"/>
                        </a:spcAft>
                      </a:pPr>
                      <a:r>
                        <a:rPr lang="en-US" sz="1400" dirty="0">
                          <a:effectLst/>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3599475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9550" y="515155"/>
            <a:ext cx="7765960"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Interface Design (Input/ Output Screens)</a:t>
            </a:r>
          </a:p>
        </p:txBody>
      </p:sp>
      <p:pic>
        <p:nvPicPr>
          <p:cNvPr id="3" name="Picture 2"/>
          <p:cNvPicPr/>
          <p:nvPr/>
        </p:nvPicPr>
        <p:blipFill>
          <a:blip r:embed="rId2"/>
          <a:stretch>
            <a:fillRect/>
          </a:stretch>
        </p:blipFill>
        <p:spPr>
          <a:xfrm>
            <a:off x="136302" y="1346191"/>
            <a:ext cx="5943600" cy="3341370"/>
          </a:xfrm>
          <a:prstGeom prst="rect">
            <a:avLst/>
          </a:prstGeom>
        </p:spPr>
      </p:pic>
      <p:pic>
        <p:nvPicPr>
          <p:cNvPr id="4" name="Picture 3"/>
          <p:cNvPicPr/>
          <p:nvPr/>
        </p:nvPicPr>
        <p:blipFill>
          <a:blip r:embed="rId3"/>
          <a:stretch>
            <a:fillRect/>
          </a:stretch>
        </p:blipFill>
        <p:spPr>
          <a:xfrm>
            <a:off x="6079902" y="3336325"/>
            <a:ext cx="5943600" cy="3341370"/>
          </a:xfrm>
          <a:prstGeom prst="rect">
            <a:avLst/>
          </a:prstGeom>
        </p:spPr>
      </p:pic>
    </p:spTree>
    <p:extLst>
      <p:ext uri="{BB962C8B-B14F-4D97-AF65-F5344CB8AC3E}">
        <p14:creationId xmlns:p14="http://schemas.microsoft.com/office/powerpoint/2010/main" val="5053650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200696" y="367396"/>
            <a:ext cx="5943600" cy="3341370"/>
          </a:xfrm>
          <a:prstGeom prst="rect">
            <a:avLst/>
          </a:prstGeom>
        </p:spPr>
      </p:pic>
      <p:pic>
        <p:nvPicPr>
          <p:cNvPr id="3" name="Picture 2"/>
          <p:cNvPicPr/>
          <p:nvPr/>
        </p:nvPicPr>
        <p:blipFill>
          <a:blip r:embed="rId3"/>
          <a:stretch>
            <a:fillRect/>
          </a:stretch>
        </p:blipFill>
        <p:spPr>
          <a:xfrm>
            <a:off x="6144296" y="3303780"/>
            <a:ext cx="5943600" cy="3341370"/>
          </a:xfrm>
          <a:prstGeom prst="rect">
            <a:avLst/>
          </a:prstGeom>
        </p:spPr>
      </p:pic>
    </p:spTree>
    <p:extLst>
      <p:ext uri="{BB962C8B-B14F-4D97-AF65-F5344CB8AC3E}">
        <p14:creationId xmlns:p14="http://schemas.microsoft.com/office/powerpoint/2010/main" val="730091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87817" y="135577"/>
            <a:ext cx="5943600" cy="3341370"/>
          </a:xfrm>
          <a:prstGeom prst="rect">
            <a:avLst/>
          </a:prstGeom>
        </p:spPr>
      </p:pic>
      <p:pic>
        <p:nvPicPr>
          <p:cNvPr id="3" name="Picture 2"/>
          <p:cNvPicPr/>
          <p:nvPr/>
        </p:nvPicPr>
        <p:blipFill>
          <a:blip r:embed="rId3"/>
          <a:stretch>
            <a:fillRect/>
          </a:stretch>
        </p:blipFill>
        <p:spPr>
          <a:xfrm>
            <a:off x="6131417" y="135577"/>
            <a:ext cx="5943600" cy="3341370"/>
          </a:xfrm>
          <a:prstGeom prst="rect">
            <a:avLst/>
          </a:prstGeom>
        </p:spPr>
      </p:pic>
      <p:pic>
        <p:nvPicPr>
          <p:cNvPr id="4" name="Picture 3"/>
          <p:cNvPicPr/>
          <p:nvPr/>
        </p:nvPicPr>
        <p:blipFill>
          <a:blip r:embed="rId4"/>
          <a:stretch>
            <a:fillRect/>
          </a:stretch>
        </p:blipFill>
        <p:spPr>
          <a:xfrm>
            <a:off x="187817" y="3516630"/>
            <a:ext cx="5943600" cy="3341370"/>
          </a:xfrm>
          <a:prstGeom prst="rect">
            <a:avLst/>
          </a:prstGeom>
        </p:spPr>
      </p:pic>
      <p:pic>
        <p:nvPicPr>
          <p:cNvPr id="5" name="Picture 4"/>
          <p:cNvPicPr/>
          <p:nvPr/>
        </p:nvPicPr>
        <p:blipFill>
          <a:blip r:embed="rId5"/>
          <a:stretch>
            <a:fillRect/>
          </a:stretch>
        </p:blipFill>
        <p:spPr>
          <a:xfrm>
            <a:off x="6131417" y="3516630"/>
            <a:ext cx="5943600" cy="3341370"/>
          </a:xfrm>
          <a:prstGeom prst="rect">
            <a:avLst/>
          </a:prstGeom>
        </p:spPr>
      </p:pic>
    </p:spTree>
    <p:extLst>
      <p:ext uri="{BB962C8B-B14F-4D97-AF65-F5344CB8AC3E}">
        <p14:creationId xmlns:p14="http://schemas.microsoft.com/office/powerpoint/2010/main" val="28143870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49181" y="466484"/>
            <a:ext cx="5943600" cy="3341370"/>
          </a:xfrm>
          <a:prstGeom prst="rect">
            <a:avLst/>
          </a:prstGeom>
        </p:spPr>
      </p:pic>
      <p:pic>
        <p:nvPicPr>
          <p:cNvPr id="3" name="Picture 2"/>
          <p:cNvPicPr/>
          <p:nvPr/>
        </p:nvPicPr>
        <p:blipFill>
          <a:blip r:embed="rId3"/>
          <a:stretch>
            <a:fillRect/>
          </a:stretch>
        </p:blipFill>
        <p:spPr>
          <a:xfrm>
            <a:off x="6092781" y="3516630"/>
            <a:ext cx="5943600" cy="3341370"/>
          </a:xfrm>
          <a:prstGeom prst="rect">
            <a:avLst/>
          </a:prstGeom>
        </p:spPr>
      </p:pic>
    </p:spTree>
    <p:extLst>
      <p:ext uri="{BB962C8B-B14F-4D97-AF65-F5344CB8AC3E}">
        <p14:creationId xmlns:p14="http://schemas.microsoft.com/office/powerpoint/2010/main" val="19682840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67424" y="260071"/>
            <a:ext cx="5943600" cy="3341370"/>
          </a:xfrm>
          <a:prstGeom prst="rect">
            <a:avLst/>
          </a:prstGeom>
        </p:spPr>
      </p:pic>
      <p:pic>
        <p:nvPicPr>
          <p:cNvPr id="3" name="Picture 2"/>
          <p:cNvPicPr/>
          <p:nvPr/>
        </p:nvPicPr>
        <p:blipFill>
          <a:blip r:embed="rId3"/>
          <a:stretch>
            <a:fillRect/>
          </a:stretch>
        </p:blipFill>
        <p:spPr>
          <a:xfrm>
            <a:off x="6111024" y="3358515"/>
            <a:ext cx="5943600" cy="3341370"/>
          </a:xfrm>
          <a:prstGeom prst="rect">
            <a:avLst/>
          </a:prstGeom>
        </p:spPr>
      </p:pic>
    </p:spTree>
    <p:extLst>
      <p:ext uri="{BB962C8B-B14F-4D97-AF65-F5344CB8AC3E}">
        <p14:creationId xmlns:p14="http://schemas.microsoft.com/office/powerpoint/2010/main" val="4161829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378040" y="1532586"/>
            <a:ext cx="3953814" cy="1700011"/>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1.User Friendly Access</a:t>
            </a:r>
          </a:p>
          <a:p>
            <a:pPr algn="ctr"/>
            <a:r>
              <a:rPr lang="en-US" sz="2000" dirty="0">
                <a:solidFill>
                  <a:schemeClr val="tx1"/>
                </a:solidFill>
              </a:rPr>
              <a:t>Through user friendly web interface can easily submit the complaints</a:t>
            </a:r>
          </a:p>
        </p:txBody>
      </p:sp>
      <p:sp>
        <p:nvSpPr>
          <p:cNvPr id="3" name="Rounded Rectangle 2"/>
          <p:cNvSpPr/>
          <p:nvPr/>
        </p:nvSpPr>
        <p:spPr>
          <a:xfrm>
            <a:off x="6490952" y="1532586"/>
            <a:ext cx="4005330" cy="1700011"/>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2.Complaint Management</a:t>
            </a:r>
          </a:p>
          <a:p>
            <a:pPr algn="ctr"/>
            <a:r>
              <a:rPr lang="en-US" sz="2000" dirty="0">
                <a:solidFill>
                  <a:schemeClr val="tx1"/>
                </a:solidFill>
              </a:rPr>
              <a:t>Only authorized persons can manage the complaints such as6t76t Director or Mentors</a:t>
            </a:r>
          </a:p>
        </p:txBody>
      </p:sp>
      <p:sp>
        <p:nvSpPr>
          <p:cNvPr id="4" name="Rounded Rectangle 3"/>
          <p:cNvSpPr/>
          <p:nvPr/>
        </p:nvSpPr>
        <p:spPr>
          <a:xfrm>
            <a:off x="1378040" y="3825024"/>
            <a:ext cx="4005330" cy="1571223"/>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3.Data Security &amp; Encryption</a:t>
            </a:r>
          </a:p>
          <a:p>
            <a:pPr algn="ctr"/>
            <a:r>
              <a:rPr lang="en-US" sz="2000" dirty="0">
                <a:solidFill>
                  <a:schemeClr val="tx1"/>
                </a:solidFill>
              </a:rPr>
              <a:t>It will be protect against unauthorized access </a:t>
            </a:r>
          </a:p>
        </p:txBody>
      </p:sp>
      <p:sp>
        <p:nvSpPr>
          <p:cNvPr id="5" name="Rounded Rectangle 4"/>
          <p:cNvSpPr/>
          <p:nvPr/>
        </p:nvSpPr>
        <p:spPr>
          <a:xfrm>
            <a:off x="6490952" y="3825024"/>
            <a:ext cx="4005330" cy="1571223"/>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4.Development</a:t>
            </a:r>
          </a:p>
          <a:p>
            <a:pPr algn="ctr"/>
            <a:r>
              <a:rPr lang="en-US" sz="2000" dirty="0">
                <a:solidFill>
                  <a:schemeClr val="tx1"/>
                </a:solidFill>
              </a:rPr>
              <a:t>The system is developed in MERN stack with ease of maintenance</a:t>
            </a:r>
            <a:endParaRPr lang="en-US" sz="2000" dirty="0"/>
          </a:p>
        </p:txBody>
      </p:sp>
      <p:sp>
        <p:nvSpPr>
          <p:cNvPr id="6" name="TextBox 5"/>
          <p:cNvSpPr txBox="1"/>
          <p:nvPr/>
        </p:nvSpPr>
        <p:spPr>
          <a:xfrm>
            <a:off x="824248" y="476518"/>
            <a:ext cx="9221273"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Proposed System</a:t>
            </a:r>
          </a:p>
        </p:txBody>
      </p:sp>
    </p:spTree>
    <p:extLst>
      <p:ext uri="{BB962C8B-B14F-4D97-AF65-F5344CB8AC3E}">
        <p14:creationId xmlns:p14="http://schemas.microsoft.com/office/powerpoint/2010/main" val="17844969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721216" y="1081825"/>
            <a:ext cx="10058400" cy="5280338"/>
          </a:xfrm>
          <a:prstGeom prst="rect">
            <a:avLst/>
          </a:prstGeom>
        </p:spPr>
      </p:pic>
    </p:spTree>
    <p:extLst>
      <p:ext uri="{BB962C8B-B14F-4D97-AF65-F5344CB8AC3E}">
        <p14:creationId xmlns:p14="http://schemas.microsoft.com/office/powerpoint/2010/main" val="1721949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tretch>
            <a:fillRect/>
          </a:stretch>
        </p:blipFill>
        <p:spPr>
          <a:xfrm>
            <a:off x="149181" y="175260"/>
            <a:ext cx="5943600" cy="3341370"/>
          </a:xfrm>
          <a:prstGeom prst="rect">
            <a:avLst/>
          </a:prstGeom>
        </p:spPr>
      </p:pic>
      <p:pic>
        <p:nvPicPr>
          <p:cNvPr id="3" name="Picture 2"/>
          <p:cNvPicPr/>
          <p:nvPr/>
        </p:nvPicPr>
        <p:blipFill>
          <a:blip r:embed="rId3"/>
          <a:stretch>
            <a:fillRect/>
          </a:stretch>
        </p:blipFill>
        <p:spPr>
          <a:xfrm>
            <a:off x="6092781" y="175260"/>
            <a:ext cx="5943600" cy="3341370"/>
          </a:xfrm>
          <a:prstGeom prst="rect">
            <a:avLst/>
          </a:prstGeom>
        </p:spPr>
      </p:pic>
      <p:pic>
        <p:nvPicPr>
          <p:cNvPr id="4" name="Picture 3"/>
          <p:cNvPicPr/>
          <p:nvPr/>
        </p:nvPicPr>
        <p:blipFill>
          <a:blip r:embed="rId4"/>
          <a:stretch>
            <a:fillRect/>
          </a:stretch>
        </p:blipFill>
        <p:spPr>
          <a:xfrm>
            <a:off x="149181" y="3538470"/>
            <a:ext cx="5943600" cy="3341370"/>
          </a:xfrm>
          <a:prstGeom prst="rect">
            <a:avLst/>
          </a:prstGeom>
        </p:spPr>
      </p:pic>
      <p:pic>
        <p:nvPicPr>
          <p:cNvPr id="5" name="Picture 4"/>
          <p:cNvPicPr/>
          <p:nvPr/>
        </p:nvPicPr>
        <p:blipFill>
          <a:blip r:embed="rId5"/>
          <a:stretch>
            <a:fillRect/>
          </a:stretch>
        </p:blipFill>
        <p:spPr>
          <a:xfrm>
            <a:off x="6092781" y="3516630"/>
            <a:ext cx="5943600" cy="3341370"/>
          </a:xfrm>
          <a:prstGeom prst="rect">
            <a:avLst/>
          </a:prstGeom>
        </p:spPr>
      </p:pic>
    </p:spTree>
    <p:extLst>
      <p:ext uri="{BB962C8B-B14F-4D97-AF65-F5344CB8AC3E}">
        <p14:creationId xmlns:p14="http://schemas.microsoft.com/office/powerpoint/2010/main" val="186482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3944" y="476518"/>
            <a:ext cx="5743977"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Conclusion</a:t>
            </a:r>
          </a:p>
        </p:txBody>
      </p:sp>
      <p:sp>
        <p:nvSpPr>
          <p:cNvPr id="3" name="TextBox 2"/>
          <p:cNvSpPr txBox="1"/>
          <p:nvPr/>
        </p:nvSpPr>
        <p:spPr>
          <a:xfrm>
            <a:off x="695459" y="1558344"/>
            <a:ext cx="10032642" cy="2308324"/>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FemmeFortress stands as a cornerstone in our mission to ensure women's safety and empowerment. It streamlines the reporting process, offering a user-friendly interface for both students and staff. Security and privacy are paramount, with measures like role-based access control and encryption. Built on the MERN stack, it's scalable for future improvements, reflecting our commitment to fostering inclusivity and mutual respect within our institution.</a:t>
            </a:r>
          </a:p>
        </p:txBody>
      </p:sp>
    </p:spTree>
    <p:extLst>
      <p:ext uri="{BB962C8B-B14F-4D97-AF65-F5344CB8AC3E}">
        <p14:creationId xmlns:p14="http://schemas.microsoft.com/office/powerpoint/2010/main" val="20597719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9701" y="528034"/>
            <a:ext cx="6490953"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Bibliography</a:t>
            </a:r>
          </a:p>
        </p:txBody>
      </p:sp>
      <p:sp>
        <p:nvSpPr>
          <p:cNvPr id="3" name="TextBox 2"/>
          <p:cNvSpPr txBox="1"/>
          <p:nvPr/>
        </p:nvSpPr>
        <p:spPr>
          <a:xfrm>
            <a:off x="1648496" y="1931831"/>
            <a:ext cx="8680361" cy="2308324"/>
          </a:xfrm>
          <a:prstGeom prst="rect">
            <a:avLst/>
          </a:prstGeom>
          <a:noFill/>
        </p:spPr>
        <p:txBody>
          <a:bodyPr wrap="square" rtlCol="0">
            <a:spAutoFit/>
          </a:bodyPr>
          <a:lstStyle/>
          <a:p>
            <a:pPr lvl="0"/>
            <a:r>
              <a:rPr lang="en-US" sz="2400" dirty="0">
                <a:latin typeface="Times New Roman" panose="02020603050405020304" pitchFamily="18" charset="0"/>
                <a:cs typeface="Times New Roman" panose="02020603050405020304" pitchFamily="18" charset="0"/>
              </a:rPr>
              <a:t>Google for problem solving.</a:t>
            </a:r>
          </a:p>
          <a:p>
            <a:pPr lvl="0"/>
            <a:r>
              <a:rPr lang="en-US" sz="2400" dirty="0">
                <a:latin typeface="Times New Roman" panose="02020603050405020304" pitchFamily="18" charset="0"/>
                <a:cs typeface="Times New Roman" panose="02020603050405020304" pitchFamily="18" charset="0"/>
                <a:hlinkClick r:id="rId2"/>
              </a:rPr>
              <a:t>https://www.w3schools.com</a:t>
            </a:r>
            <a:endParaRPr lang="en-US" sz="2400" dirty="0">
              <a:latin typeface="Times New Roman" panose="02020603050405020304" pitchFamily="18" charset="0"/>
              <a:cs typeface="Times New Roman" panose="02020603050405020304" pitchFamily="18" charset="0"/>
            </a:endParaRPr>
          </a:p>
          <a:p>
            <a:pPr lvl="0"/>
            <a:r>
              <a:rPr lang="en-US" sz="2400" dirty="0">
                <a:latin typeface="Times New Roman" panose="02020603050405020304" pitchFamily="18" charset="0"/>
                <a:cs typeface="Times New Roman" panose="02020603050405020304" pitchFamily="18" charset="0"/>
                <a:hlinkClick r:id="rId3"/>
              </a:rPr>
              <a:t>https://react-bootstrap.netlify.app</a:t>
            </a:r>
            <a:endParaRPr lang="en-US" sz="2400" dirty="0">
              <a:latin typeface="Times New Roman" panose="02020603050405020304" pitchFamily="18" charset="0"/>
              <a:cs typeface="Times New Roman" panose="02020603050405020304" pitchFamily="18" charset="0"/>
            </a:endParaRPr>
          </a:p>
          <a:p>
            <a:pPr lvl="0"/>
            <a:r>
              <a:rPr lang="en-US" sz="2400" dirty="0">
                <a:latin typeface="Times New Roman" panose="02020603050405020304" pitchFamily="18" charset="0"/>
                <a:cs typeface="Times New Roman" panose="02020603050405020304" pitchFamily="18" charset="0"/>
                <a:hlinkClick r:id="rId4"/>
              </a:rPr>
              <a:t>https://www.npmjs.com</a:t>
            </a:r>
            <a:endParaRPr lang="en-US" sz="2400" dirty="0">
              <a:latin typeface="Times New Roman" panose="02020603050405020304" pitchFamily="18" charset="0"/>
              <a:cs typeface="Times New Roman" panose="02020603050405020304" pitchFamily="18" charset="0"/>
            </a:endParaRPr>
          </a:p>
          <a:p>
            <a:pPr lvl="0"/>
            <a:r>
              <a:rPr lang="en-US" sz="2400" dirty="0">
                <a:latin typeface="Times New Roman" panose="02020603050405020304" pitchFamily="18" charset="0"/>
                <a:cs typeface="Times New Roman" panose="02020603050405020304" pitchFamily="18" charset="0"/>
                <a:hlinkClick r:id="rId5"/>
              </a:rPr>
              <a:t>https://www.mongodb.com</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hlinkClick r:id="rId6"/>
              </a:rPr>
              <a:t>https://nodejs.org/en</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46210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5003" y="579549"/>
            <a:ext cx="10354614"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Need of the Project</a:t>
            </a:r>
          </a:p>
        </p:txBody>
      </p:sp>
      <p:sp>
        <p:nvSpPr>
          <p:cNvPr id="3" name="TextBox 2"/>
          <p:cNvSpPr txBox="1"/>
          <p:nvPr/>
        </p:nvSpPr>
        <p:spPr>
          <a:xfrm>
            <a:off x="425003" y="1558344"/>
            <a:ext cx="10663707" cy="4790941"/>
          </a:xfrm>
          <a:prstGeom prst="rect">
            <a:avLst/>
          </a:prstGeom>
          <a:noFill/>
        </p:spPr>
        <p:txBody>
          <a:bodyPr wrap="square" rtlCol="0">
            <a:spAutoFit/>
          </a:bodyPr>
          <a:lstStyle/>
          <a:p>
            <a:endParaRPr lang="en-US" dirty="0"/>
          </a:p>
        </p:txBody>
      </p:sp>
      <p:sp>
        <p:nvSpPr>
          <p:cNvPr id="4" name="Rounded Rectangle 3"/>
          <p:cNvSpPr/>
          <p:nvPr/>
        </p:nvSpPr>
        <p:spPr>
          <a:xfrm>
            <a:off x="1661376" y="2073499"/>
            <a:ext cx="3683357" cy="1236371"/>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Empowering Women’s</a:t>
            </a:r>
          </a:p>
        </p:txBody>
      </p:sp>
      <p:sp>
        <p:nvSpPr>
          <p:cNvPr id="5" name="Rounded Rectangle 4"/>
          <p:cNvSpPr/>
          <p:nvPr/>
        </p:nvSpPr>
        <p:spPr>
          <a:xfrm>
            <a:off x="6284892" y="2073498"/>
            <a:ext cx="3670478" cy="1146219"/>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Promote Safety</a:t>
            </a:r>
          </a:p>
        </p:txBody>
      </p:sp>
      <p:sp>
        <p:nvSpPr>
          <p:cNvPr id="6" name="Rounded Rectangle 5"/>
          <p:cNvSpPr/>
          <p:nvPr/>
        </p:nvSpPr>
        <p:spPr>
          <a:xfrm>
            <a:off x="3915177" y="3825025"/>
            <a:ext cx="3683357" cy="1326524"/>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Quick Response</a:t>
            </a:r>
          </a:p>
        </p:txBody>
      </p:sp>
    </p:spTree>
    <p:extLst>
      <p:ext uri="{BB962C8B-B14F-4D97-AF65-F5344CB8AC3E}">
        <p14:creationId xmlns:p14="http://schemas.microsoft.com/office/powerpoint/2010/main" val="16796602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6671" y="515155"/>
            <a:ext cx="9581881"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Scope of the Project</a:t>
            </a:r>
          </a:p>
        </p:txBody>
      </p:sp>
      <p:sp>
        <p:nvSpPr>
          <p:cNvPr id="3" name="Rounded Rectangle 2"/>
          <p:cNvSpPr/>
          <p:nvPr/>
        </p:nvSpPr>
        <p:spPr>
          <a:xfrm>
            <a:off x="1828800" y="1996225"/>
            <a:ext cx="3734874" cy="155834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Strong System</a:t>
            </a:r>
          </a:p>
          <a:p>
            <a:pPr algn="ctr"/>
            <a:r>
              <a:rPr lang="en-US" sz="2400" dirty="0">
                <a:solidFill>
                  <a:schemeClr val="tx1"/>
                </a:solidFill>
                <a:latin typeface="Times New Roman" panose="02020603050405020304" pitchFamily="18" charset="0"/>
                <a:cs typeface="Times New Roman" panose="02020603050405020304" pitchFamily="18" charset="0"/>
              </a:rPr>
              <a:t>For efficiently manage complaints</a:t>
            </a:r>
          </a:p>
        </p:txBody>
      </p:sp>
      <p:sp>
        <p:nvSpPr>
          <p:cNvPr id="4" name="Rounded Rectangle 3"/>
          <p:cNvSpPr/>
          <p:nvPr/>
        </p:nvSpPr>
        <p:spPr>
          <a:xfrm>
            <a:off x="6890197" y="1996225"/>
            <a:ext cx="3696237" cy="155834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Secure Access</a:t>
            </a:r>
          </a:p>
          <a:p>
            <a:pPr algn="ctr"/>
            <a:r>
              <a:rPr lang="en-US" sz="2400" dirty="0">
                <a:solidFill>
                  <a:schemeClr val="tx1"/>
                </a:solidFill>
                <a:latin typeface="Times New Roman" panose="02020603050405020304" pitchFamily="18" charset="0"/>
                <a:cs typeface="Times New Roman" panose="02020603050405020304" pitchFamily="18" charset="0"/>
              </a:rPr>
              <a:t>Secure registration, login and users can submit complaints</a:t>
            </a:r>
          </a:p>
        </p:txBody>
      </p:sp>
      <p:sp>
        <p:nvSpPr>
          <p:cNvPr id="5" name="Rounded Rectangle 4"/>
          <p:cNvSpPr/>
          <p:nvPr/>
        </p:nvSpPr>
        <p:spPr>
          <a:xfrm>
            <a:off x="4340181" y="4095481"/>
            <a:ext cx="3670479" cy="1300767"/>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User Friendly Interface</a:t>
            </a:r>
          </a:p>
          <a:p>
            <a:pPr algn="ctr"/>
            <a:endParaRPr lang="en-US"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1552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95459" y="582407"/>
            <a:ext cx="7328079"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Objectives of the Project</a:t>
            </a:r>
          </a:p>
        </p:txBody>
      </p:sp>
      <p:sp>
        <p:nvSpPr>
          <p:cNvPr id="3" name="Rounded Rectangle 2"/>
          <p:cNvSpPr/>
          <p:nvPr/>
        </p:nvSpPr>
        <p:spPr>
          <a:xfrm>
            <a:off x="1184225" y="1602225"/>
            <a:ext cx="4082602" cy="1468190"/>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Supportive Environment</a:t>
            </a:r>
          </a:p>
        </p:txBody>
      </p:sp>
      <p:sp>
        <p:nvSpPr>
          <p:cNvPr id="4" name="Rounded Rectangle 3"/>
          <p:cNvSpPr/>
          <p:nvPr/>
        </p:nvSpPr>
        <p:spPr>
          <a:xfrm>
            <a:off x="6027313" y="1602225"/>
            <a:ext cx="4069724" cy="1468191"/>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Prioritize Women's Safety</a:t>
            </a:r>
          </a:p>
        </p:txBody>
      </p:sp>
      <p:sp>
        <p:nvSpPr>
          <p:cNvPr id="5" name="Rounded Rectangle 4"/>
          <p:cNvSpPr/>
          <p:nvPr/>
        </p:nvSpPr>
        <p:spPr>
          <a:xfrm>
            <a:off x="1300766" y="3316309"/>
            <a:ext cx="4082602" cy="1365161"/>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Simplifying Complaint Submission</a:t>
            </a:r>
          </a:p>
        </p:txBody>
      </p:sp>
      <p:sp>
        <p:nvSpPr>
          <p:cNvPr id="6" name="Rounded Rectangle 5"/>
          <p:cNvSpPr/>
          <p:nvPr/>
        </p:nvSpPr>
        <p:spPr>
          <a:xfrm>
            <a:off x="6027313" y="3316309"/>
            <a:ext cx="4069724" cy="1365161"/>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Privacy Protection</a:t>
            </a:r>
          </a:p>
        </p:txBody>
      </p:sp>
      <p:sp>
        <p:nvSpPr>
          <p:cNvPr id="8" name="Rounded Rectangle 7"/>
          <p:cNvSpPr/>
          <p:nvPr/>
        </p:nvSpPr>
        <p:spPr>
          <a:xfrm>
            <a:off x="1300766" y="5110572"/>
            <a:ext cx="4069724" cy="128025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Immediate Complaint Facility </a:t>
            </a:r>
          </a:p>
        </p:txBody>
      </p:sp>
      <p:sp>
        <p:nvSpPr>
          <p:cNvPr id="9" name="Rounded Rectangle 7">
            <a:extLst>
              <a:ext uri="{FF2B5EF4-FFF2-40B4-BE49-F238E27FC236}">
                <a16:creationId xmlns:a16="http://schemas.microsoft.com/office/drawing/2014/main" id="{F514C5FB-4981-414F-8C9A-DAB33796161E}"/>
              </a:ext>
            </a:extLst>
          </p:cNvPr>
          <p:cNvSpPr/>
          <p:nvPr/>
        </p:nvSpPr>
        <p:spPr>
          <a:xfrm>
            <a:off x="6027313" y="5110572"/>
            <a:ext cx="4069724" cy="128025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i="0" dirty="0">
                <a:solidFill>
                  <a:srgbClr val="0D0D0D"/>
                </a:solidFill>
                <a:effectLst/>
                <a:latin typeface="Times New Roman" panose="02020603050405020304" pitchFamily="18" charset="0"/>
                <a:cs typeface="Times New Roman" panose="02020603050405020304" pitchFamily="18" charset="0"/>
              </a:rPr>
              <a:t>Provide Easy Admin Access</a:t>
            </a:r>
          </a:p>
        </p:txBody>
      </p:sp>
    </p:spTree>
    <p:extLst>
      <p:ext uri="{BB962C8B-B14F-4D97-AF65-F5344CB8AC3E}">
        <p14:creationId xmlns:p14="http://schemas.microsoft.com/office/powerpoint/2010/main" val="361087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53792" y="515155"/>
            <a:ext cx="8834907"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Requirement Analysis</a:t>
            </a:r>
          </a:p>
        </p:txBody>
      </p:sp>
      <p:sp>
        <p:nvSpPr>
          <p:cNvPr id="3" name="Rounded Rectangle 2">
            <a:extLst>
              <a:ext uri="{FF2B5EF4-FFF2-40B4-BE49-F238E27FC236}">
                <a16:creationId xmlns:a16="http://schemas.microsoft.com/office/drawing/2014/main" id="{BF114E39-D0CF-4C9A-B9B4-D4BAF6D1B165}"/>
              </a:ext>
            </a:extLst>
          </p:cNvPr>
          <p:cNvSpPr/>
          <p:nvPr/>
        </p:nvSpPr>
        <p:spPr>
          <a:xfrm>
            <a:off x="1138516" y="1676399"/>
            <a:ext cx="4545108" cy="1900518"/>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IN" sz="2400" b="1" i="0" dirty="0">
                <a:solidFill>
                  <a:srgbClr val="0D0D0D"/>
                </a:solidFill>
                <a:effectLst/>
                <a:latin typeface="Times New Roman" panose="02020603050405020304" pitchFamily="18" charset="0"/>
                <a:cs typeface="Times New Roman" panose="02020603050405020304" pitchFamily="18" charset="0"/>
              </a:rPr>
              <a:t>Collect User Requirements</a:t>
            </a:r>
          </a:p>
          <a:p>
            <a:pPr marL="342900" indent="-342900"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one-on-one conversations with a </a:t>
            </a:r>
            <a:r>
              <a:rPr lang="en-US" dirty="0">
                <a:solidFill>
                  <a:srgbClr val="0D0D0D"/>
                </a:solidFill>
                <a:latin typeface="Times New Roman" panose="02020603050405020304" pitchFamily="18" charset="0"/>
                <a:cs typeface="Times New Roman" panose="02020603050405020304" pitchFamily="18" charset="0"/>
              </a:rPr>
              <a:t>women</a:t>
            </a:r>
            <a:endParaRPr lang="en-US" b="0" i="0" dirty="0">
              <a:solidFill>
                <a:srgbClr val="0D0D0D"/>
              </a:solidFill>
              <a:effectLst/>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IN" b="0" i="0" dirty="0">
                <a:solidFill>
                  <a:srgbClr val="0D0D0D"/>
                </a:solidFill>
                <a:effectLst/>
                <a:latin typeface="Söhne"/>
              </a:rPr>
              <a:t>Hold group discussions with stakeholders</a:t>
            </a:r>
          </a:p>
          <a:p>
            <a:pPr marL="342900" indent="-342900" algn="l">
              <a:buFont typeface="Arial" panose="020B0604020202020204" pitchFamily="34" charset="0"/>
              <a:buChar char="•"/>
            </a:pPr>
            <a:r>
              <a:rPr lang="en-US" b="0" i="0" dirty="0">
                <a:solidFill>
                  <a:srgbClr val="0D0D0D"/>
                </a:solidFill>
                <a:effectLst/>
                <a:latin typeface="Söhne"/>
              </a:rPr>
              <a:t>Observe users interacting with similar applications</a:t>
            </a:r>
            <a:r>
              <a:rPr lang="en-IN" b="0" i="0" dirty="0">
                <a:solidFill>
                  <a:srgbClr val="0D0D0D"/>
                </a:solidFill>
                <a:effectLst/>
                <a:latin typeface="Söhne"/>
              </a:rPr>
              <a:t> </a:t>
            </a:r>
            <a:endParaRPr lang="en-IN" b="1" i="0" dirty="0">
              <a:solidFill>
                <a:srgbClr val="0D0D0D"/>
              </a:solidFill>
              <a:effectLst/>
              <a:latin typeface="Times New Roman" panose="02020603050405020304" pitchFamily="18" charset="0"/>
              <a:cs typeface="Times New Roman" panose="02020603050405020304" pitchFamily="18" charset="0"/>
            </a:endParaRPr>
          </a:p>
        </p:txBody>
      </p:sp>
      <p:sp>
        <p:nvSpPr>
          <p:cNvPr id="4" name="Rounded Rectangle 2">
            <a:extLst>
              <a:ext uri="{FF2B5EF4-FFF2-40B4-BE49-F238E27FC236}">
                <a16:creationId xmlns:a16="http://schemas.microsoft.com/office/drawing/2014/main" id="{2196486C-563F-4AAD-A652-88520E15B571}"/>
              </a:ext>
            </a:extLst>
          </p:cNvPr>
          <p:cNvSpPr/>
          <p:nvPr/>
        </p:nvSpPr>
        <p:spPr>
          <a:xfrm>
            <a:off x="6508377" y="1676399"/>
            <a:ext cx="4545107" cy="1900518"/>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IN" sz="2400" b="1" i="0" dirty="0">
                <a:solidFill>
                  <a:srgbClr val="0D0D0D"/>
                </a:solidFill>
                <a:effectLst/>
                <a:latin typeface="Söhne"/>
              </a:rPr>
              <a:t>Functional Requirements</a:t>
            </a:r>
          </a:p>
          <a:p>
            <a:pPr marL="342900" indent="-342900"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Account Management</a:t>
            </a:r>
          </a:p>
          <a:p>
            <a:pPr marL="342900" indent="-342900"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Reporting Capabilities</a:t>
            </a:r>
          </a:p>
          <a:p>
            <a:pPr marL="342900" indent="-342900" algn="l">
              <a:buFont typeface="Arial" panose="020B0604020202020204" pitchFamily="34" charset="0"/>
              <a:buChar char="•"/>
            </a:pPr>
            <a:r>
              <a:rPr lang="en-IN" b="0" i="0" dirty="0">
                <a:solidFill>
                  <a:srgbClr val="0D0D0D"/>
                </a:solidFill>
                <a:effectLst/>
                <a:latin typeface="Söhne"/>
              </a:rPr>
              <a:t>Safety Features</a:t>
            </a:r>
          </a:p>
          <a:p>
            <a:pPr marL="342900" indent="-342900" algn="l">
              <a:buFont typeface="Arial" panose="020B0604020202020204" pitchFamily="34" charset="0"/>
              <a:buChar char="•"/>
            </a:pPr>
            <a:r>
              <a:rPr lang="en-US" b="0" i="0" dirty="0">
                <a:solidFill>
                  <a:srgbClr val="0D0D0D"/>
                </a:solidFill>
                <a:effectLst/>
                <a:latin typeface="Söhne"/>
              </a:rPr>
              <a:t>Dashboards and data displays for administrators </a:t>
            </a:r>
            <a:endParaRPr lang="en-IN" b="0" i="0" dirty="0">
              <a:solidFill>
                <a:srgbClr val="0D0D0D"/>
              </a:solidFill>
              <a:effectLst/>
              <a:latin typeface="Söhne"/>
            </a:endParaRPr>
          </a:p>
        </p:txBody>
      </p:sp>
      <p:sp>
        <p:nvSpPr>
          <p:cNvPr id="5" name="Rounded Rectangle 2">
            <a:extLst>
              <a:ext uri="{FF2B5EF4-FFF2-40B4-BE49-F238E27FC236}">
                <a16:creationId xmlns:a16="http://schemas.microsoft.com/office/drawing/2014/main" id="{8EEA59A6-3724-4F2A-B307-F5200E5B41E4}"/>
              </a:ext>
            </a:extLst>
          </p:cNvPr>
          <p:cNvSpPr/>
          <p:nvPr/>
        </p:nvSpPr>
        <p:spPr>
          <a:xfrm>
            <a:off x="3675528" y="4168589"/>
            <a:ext cx="4545107" cy="1900518"/>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IN" sz="2400" b="1" i="0" dirty="0">
                <a:solidFill>
                  <a:srgbClr val="0D0D0D"/>
                </a:solidFill>
                <a:effectLst/>
                <a:latin typeface="Times New Roman" panose="02020603050405020304" pitchFamily="18" charset="0"/>
                <a:cs typeface="Times New Roman" panose="02020603050405020304" pitchFamily="18" charset="0"/>
              </a:rPr>
              <a:t>Usability Assessment</a:t>
            </a:r>
            <a:endParaRPr lang="en-IN" b="1" i="0" dirty="0">
              <a:solidFill>
                <a:srgbClr val="0D0D0D"/>
              </a:solidFill>
              <a:effectLst/>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Create layout with</a:t>
            </a:r>
            <a:r>
              <a:rPr lang="en-IN" b="1" dirty="0">
                <a:solidFill>
                  <a:srgbClr val="0D0D0D"/>
                </a:solidFill>
                <a:latin typeface="Times New Roman" panose="02020603050405020304" pitchFamily="18" charset="0"/>
                <a:cs typeface="Times New Roman" panose="02020603050405020304" pitchFamily="18" charset="0"/>
              </a:rPr>
              <a:t> </a:t>
            </a:r>
            <a:r>
              <a:rPr lang="en-IN" dirty="0">
                <a:solidFill>
                  <a:srgbClr val="0D0D0D"/>
                </a:solidFill>
                <a:latin typeface="Times New Roman" panose="02020603050405020304" pitchFamily="18" charset="0"/>
                <a:cs typeface="Times New Roman" panose="02020603050405020304" pitchFamily="18" charset="0"/>
              </a:rPr>
              <a:t>user-friendly controls.</a:t>
            </a:r>
          </a:p>
          <a:p>
            <a:pPr marL="342900" indent="-342900" algn="l">
              <a:buFont typeface="Arial" panose="020B0604020202020204" pitchFamily="34" charset="0"/>
              <a:buChar char="•"/>
            </a:pPr>
            <a:r>
              <a:rPr lang="en-US" b="0" i="0" dirty="0">
                <a:solidFill>
                  <a:srgbClr val="0D0D0D"/>
                </a:solidFill>
                <a:effectLst/>
                <a:latin typeface="Söhne"/>
              </a:rPr>
              <a:t>Provide options for users to easily report issues</a:t>
            </a:r>
            <a:endParaRPr lang="en-IN" dirty="0">
              <a:solidFill>
                <a:srgbClr val="0D0D0D"/>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8540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44699" y="412124"/>
            <a:ext cx="2910625" cy="1569660"/>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Diagrams</a:t>
            </a:r>
          </a:p>
          <a:p>
            <a:endParaRPr lang="en-US" sz="36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Activity Diagram:</a:t>
            </a: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3025139" y="0"/>
            <a:ext cx="9029485" cy="6857999"/>
          </a:xfrm>
          <a:prstGeom prst="rect">
            <a:avLst/>
          </a:prstGeom>
        </p:spPr>
      </p:pic>
    </p:spTree>
    <p:extLst>
      <p:ext uri="{BB962C8B-B14F-4D97-AF65-F5344CB8AC3E}">
        <p14:creationId xmlns:p14="http://schemas.microsoft.com/office/powerpoint/2010/main" val="4120715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1820" y="450761"/>
            <a:ext cx="3747752"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Use Case Diagram:</a:t>
            </a: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3709115" y="91293"/>
            <a:ext cx="4365940" cy="6766707"/>
          </a:xfrm>
          <a:prstGeom prst="rect">
            <a:avLst/>
          </a:prstGeom>
        </p:spPr>
      </p:pic>
    </p:spTree>
    <p:extLst>
      <p:ext uri="{BB962C8B-B14F-4D97-AF65-F5344CB8AC3E}">
        <p14:creationId xmlns:p14="http://schemas.microsoft.com/office/powerpoint/2010/main" val="3497732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0608" y="360608"/>
            <a:ext cx="327123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Sequence Diagram:</a:t>
            </a: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3562349" y="0"/>
            <a:ext cx="6006653" cy="6858000"/>
          </a:xfrm>
          <a:prstGeom prst="rect">
            <a:avLst/>
          </a:prstGeom>
        </p:spPr>
      </p:pic>
    </p:spTree>
    <p:extLst>
      <p:ext uri="{BB962C8B-B14F-4D97-AF65-F5344CB8AC3E}">
        <p14:creationId xmlns:p14="http://schemas.microsoft.com/office/powerpoint/2010/main" val="13782193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357</TotalTime>
  <Words>443</Words>
  <Application>Microsoft Office PowerPoint</Application>
  <PresentationFormat>Widescreen</PresentationFormat>
  <Paragraphs>119</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Book Antiqua</vt:lpstr>
      <vt:lpstr>Calibri</vt:lpstr>
      <vt:lpstr>Calibri Light</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Shubham Gurad</cp:lastModifiedBy>
  <cp:revision>22</cp:revision>
  <dcterms:created xsi:type="dcterms:W3CDTF">2024-05-05T16:46:16Z</dcterms:created>
  <dcterms:modified xsi:type="dcterms:W3CDTF">2024-05-07T07:49:44Z</dcterms:modified>
</cp:coreProperties>
</file>

<file path=docProps/thumbnail.jpeg>
</file>